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93" r:id="rId3"/>
    <p:sldId id="265" r:id="rId4"/>
    <p:sldId id="292" r:id="rId5"/>
    <p:sldId id="274" r:id="rId6"/>
    <p:sldId id="291" r:id="rId7"/>
    <p:sldId id="276" r:id="rId8"/>
    <p:sldId id="280" r:id="rId9"/>
    <p:sldId id="290" r:id="rId10"/>
    <p:sldId id="277" r:id="rId11"/>
    <p:sldId id="286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9" autoAdjust="0"/>
    <p:restoredTop sz="86016"/>
  </p:normalViewPr>
  <p:slideViewPr>
    <p:cSldViewPr>
      <p:cViewPr>
        <p:scale>
          <a:sx n="73" d="100"/>
          <a:sy n="73" d="100"/>
        </p:scale>
        <p:origin x="4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79407" y="4532293"/>
            <a:ext cx="54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Managing service encounters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5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9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Introduction to customer service</a:t>
            </a:r>
            <a:endParaRPr lang="en-US" sz="2800" b="1" dirty="0"/>
          </a:p>
        </p:txBody>
      </p:sp>
      <p:pic>
        <p:nvPicPr>
          <p:cNvPr id="12" name="Picture 11" descr="A picture containing food, table, plate, person&#10;&#10;Description automatically generated">
            <a:extLst>
              <a:ext uri="{FF2B5EF4-FFF2-40B4-BE49-F238E27FC236}">
                <a16:creationId xmlns:a16="http://schemas.microsoft.com/office/drawing/2014/main" xmlns="" id="{12A3F36A-A7E4-4AB7-B5E7-E60C5EA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" y="5580161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94" y="6550223"/>
            <a:ext cx="671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© Hudson &amp; Hudson. </a:t>
            </a:r>
            <a:r>
              <a:rPr lang="en-US" sz="1400" b="1" i="1" dirty="0"/>
              <a:t>Customer Service for Hospitality &amp; Tourism 3</a:t>
            </a:r>
            <a:r>
              <a:rPr lang="en-US" sz="1400" b="1" i="1" baseline="30000" dirty="0"/>
              <a:t>rd</a:t>
            </a:r>
            <a:r>
              <a:rPr lang="en-US" sz="1400" b="1" i="1" dirty="0"/>
              <a:t> </a:t>
            </a:r>
            <a:r>
              <a:rPr lang="en-US" sz="1400" b="1" i="1" dirty="0" err="1"/>
              <a:t>edn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-81781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5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"/>
            <a:ext cx="54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Managing service encounters</a:t>
            </a:r>
          </a:p>
        </p:txBody>
      </p:sp>
    </p:spTree>
    <p:extLst>
      <p:ext uri="{BB962C8B-B14F-4D97-AF65-F5344CB8AC3E}">
        <p14:creationId xmlns:p14="http://schemas.microsoft.com/office/powerpoint/2010/main" val="158439718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8" y="148556"/>
            <a:ext cx="8278201" cy="609600"/>
          </a:xfrm>
        </p:spPr>
        <p:txBody>
          <a:bodyPr/>
          <a:lstStyle/>
          <a:p>
            <a:pPr algn="ctr"/>
            <a:r>
              <a:rPr lang="en-US" sz="2800" dirty="0" smtClean="0"/>
              <a:t>C2C Interaction Studies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819116"/>
            <a:ext cx="7248478" cy="57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Table </a:t>
            </a:r>
            <a:r>
              <a:rPr lang="en-US" sz="1200" b="1" dirty="0"/>
              <a:t>5</a:t>
            </a:r>
            <a:r>
              <a:rPr lang="en-US" sz="1200" b="1" dirty="0" smtClean="0"/>
              <a:t>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Strategies for enhancing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</a:t>
            </a:r>
            <a:r>
              <a:rPr lang="en-US" dirty="0"/>
              <a:t>participation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6342817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5.1. </a:t>
            </a:r>
            <a:r>
              <a:rPr lang="en-US" sz="1400" dirty="0"/>
              <a:t>(based on </a:t>
            </a:r>
            <a:r>
              <a:rPr lang="en-US" sz="1400" dirty="0" err="1"/>
              <a:t>Zeithaml</a:t>
            </a:r>
            <a:r>
              <a:rPr lang="en-US" sz="1400" dirty="0"/>
              <a:t> et al., 2007)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5" y="1676400"/>
            <a:ext cx="80531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2985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Case </a:t>
            </a:r>
            <a:r>
              <a:rPr lang="en-US" smtClean="0"/>
              <a:t>Study:</a:t>
            </a:r>
            <a:r>
              <a:rPr lang="en-US"/>
              <a:t> </a:t>
            </a:r>
            <a:r>
              <a:rPr lang="en-US" sz="2800" smtClean="0"/>
              <a:t>Hotels </a:t>
            </a:r>
            <a:r>
              <a:rPr lang="en-US" sz="2800" dirty="0"/>
              <a:t>getting social to compete with the sharing economy 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2019" y="1219200"/>
            <a:ext cx="80543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H</a:t>
            </a:r>
            <a:r>
              <a:rPr lang="en-US" dirty="0" smtClean="0"/>
              <a:t>otels </a:t>
            </a:r>
            <a:r>
              <a:rPr lang="en-US" dirty="0"/>
              <a:t>are realizing that to compete, they need to provide a more authentic, engaging, and social </a:t>
            </a:r>
            <a:r>
              <a:rPr lang="en-US" dirty="0" smtClean="0"/>
              <a:t>experience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This can be as simple as hosting a social hour for guests on </a:t>
            </a:r>
            <a:r>
              <a:rPr lang="en-US" dirty="0" smtClean="0"/>
              <a:t>arrival (</a:t>
            </a:r>
            <a:r>
              <a:rPr lang="en-US" dirty="0" err="1" smtClean="0"/>
              <a:t>eg</a:t>
            </a:r>
            <a:r>
              <a:rPr lang="en-US" dirty="0" smtClean="0"/>
              <a:t>. Sutton </a:t>
            </a:r>
            <a:r>
              <a:rPr lang="en-US" dirty="0"/>
              <a:t>Place Hotel </a:t>
            </a:r>
            <a:r>
              <a:rPr lang="en-US" dirty="0" smtClean="0"/>
              <a:t>in </a:t>
            </a:r>
            <a:r>
              <a:rPr lang="en-US" dirty="0" err="1"/>
              <a:t>Revelstoke</a:t>
            </a:r>
            <a:r>
              <a:rPr lang="en-US" dirty="0"/>
              <a:t>, </a:t>
            </a:r>
            <a:r>
              <a:rPr lang="en-US" dirty="0" smtClean="0"/>
              <a:t>Canada)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Or </a:t>
            </a:r>
            <a:r>
              <a:rPr lang="en-US" dirty="0"/>
              <a:t>completely redesigning spaces in order to encourage social interaction. </a:t>
            </a:r>
            <a:r>
              <a:rPr lang="en-US" dirty="0" smtClean="0"/>
              <a:t>(The </a:t>
            </a:r>
            <a:r>
              <a:rPr lang="en-US" dirty="0"/>
              <a:t>M-Beta in </a:t>
            </a:r>
            <a:r>
              <a:rPr lang="en-US" dirty="0" smtClean="0"/>
              <a:t>Charlotte &amp; </a:t>
            </a:r>
            <a:r>
              <a:rPr lang="en-US" dirty="0"/>
              <a:t>The </a:t>
            </a:r>
            <a:r>
              <a:rPr lang="en-US" dirty="0" err="1"/>
              <a:t>Bivvi</a:t>
            </a:r>
            <a:r>
              <a:rPr lang="en-US" dirty="0"/>
              <a:t> Hostel in Breckenridge, </a:t>
            </a:r>
            <a:r>
              <a:rPr lang="en-US" dirty="0" smtClean="0"/>
              <a:t>Colorado)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One hotel that has developed </a:t>
            </a:r>
            <a:r>
              <a:rPr lang="en-US" dirty="0"/>
              <a:t>a strong culture of social interaction and emotional engagement, all wrapped in an aura of </a:t>
            </a:r>
            <a:r>
              <a:rPr lang="en-US" dirty="0" smtClean="0"/>
              <a:t>authenticity, is the </a:t>
            </a:r>
            <a:r>
              <a:rPr lang="en-US" dirty="0"/>
              <a:t>Limelight Hotel in Aspen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How did the Limelight survive the pandemic? “It was all about being nimble </a:t>
            </a:r>
            <a:r>
              <a:rPr lang="en-US"/>
              <a:t>and </a:t>
            </a:r>
            <a:r>
              <a:rPr lang="en-US" smtClean="0"/>
              <a:t>pivoting </a:t>
            </a:r>
            <a:r>
              <a:rPr lang="en-US" dirty="0"/>
              <a:t>while keeping the client’s expectations and safety at </a:t>
            </a:r>
            <a:r>
              <a:rPr lang="en-US"/>
              <a:t>the </a:t>
            </a:r>
            <a:r>
              <a:rPr lang="en-US" smtClean="0"/>
              <a:t>forefront”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92" y="5105400"/>
            <a:ext cx="4615434" cy="16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 smtClean="0"/>
              <a:t>The </a:t>
            </a:r>
            <a:r>
              <a:rPr lang="en-US" sz="2800" b="0" dirty="0"/>
              <a:t>employee’s role in delivering </a:t>
            </a:r>
            <a:r>
              <a:rPr lang="en-US" sz="2800" b="0" dirty="0" smtClean="0"/>
              <a:t>service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 smtClean="0"/>
              <a:t>15 techniques for delivering guest service</a:t>
            </a:r>
            <a:endParaRPr lang="en-US" sz="2800" b="0" dirty="0"/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 smtClean="0"/>
              <a:t>The art of customer </a:t>
            </a:r>
            <a:r>
              <a:rPr lang="en-CA" sz="2800" b="0" dirty="0"/>
              <a:t>service </a:t>
            </a:r>
            <a:r>
              <a:rPr lang="en-CA" sz="2800" b="0" dirty="0" smtClean="0"/>
              <a:t>training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 smtClean="0"/>
              <a:t>The customer’s role in delivering service</a:t>
            </a:r>
            <a:endParaRPr lang="en-CA" sz="2800" b="0" dirty="0"/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800" b="0" dirty="0" smtClean="0"/>
              <a:t>The importance of customer</a:t>
            </a:r>
            <a:r>
              <a:rPr lang="en-CA" sz="2800" b="0" dirty="0"/>
              <a:t>-to-customer interactions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0" dirty="0" smtClean="0"/>
              <a:t>Enhancing </a:t>
            </a:r>
            <a:r>
              <a:rPr lang="en-US" sz="2800" b="0" dirty="0"/>
              <a:t>customer participation</a:t>
            </a:r>
          </a:p>
          <a:p>
            <a:pPr>
              <a:buFont typeface="Courier New" pitchFamily="49" charset="0"/>
              <a:buChar char="o"/>
            </a:pPr>
            <a:endParaRPr lang="en-CA" b="0" dirty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4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457200"/>
            <a:ext cx="768713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 smtClean="0"/>
              <a:t>Ten </a:t>
            </a:r>
            <a:r>
              <a:rPr lang="en-CA" sz="2800" dirty="0"/>
              <a:t>Travel in </a:t>
            </a:r>
            <a:r>
              <a:rPr lang="en-CA" sz="2800" dirty="0" smtClean="0"/>
              <a:t>Tenerife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0599" y="1371600"/>
            <a:ext cx="79157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CA" sz="2000" i="1" dirty="0" smtClean="0"/>
              <a:t>Wooing </a:t>
            </a:r>
            <a:r>
              <a:rPr lang="en-CA" sz="2000" i="1" dirty="0"/>
              <a:t>businesses and keeping </a:t>
            </a:r>
            <a:r>
              <a:rPr lang="en-CA" sz="2000" i="1" dirty="0" smtClean="0"/>
              <a:t>travelers happy. 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104899" y="1908326"/>
            <a:ext cx="803910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Business and incentive travel - high level of </a:t>
            </a:r>
            <a:r>
              <a:rPr lang="en-US" dirty="0" smtClean="0"/>
              <a:t>specialization 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Positioned between tourism and business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Solving </a:t>
            </a:r>
            <a:r>
              <a:rPr lang="en-US" dirty="0"/>
              <a:t>problems for customers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Maintaining service </a:t>
            </a:r>
            <a:r>
              <a:rPr lang="en-US" dirty="0"/>
              <a:t>levels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Beyond usual tourist trips 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Employing and retaining the ‘right people’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Dedicated local experts 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Behind </a:t>
            </a:r>
            <a:r>
              <a:rPr lang="en-US" dirty="0"/>
              <a:t>the </a:t>
            </a:r>
            <a:r>
              <a:rPr lang="en-US" dirty="0" smtClean="0"/>
              <a:t>scenes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ervice negotiations, recovery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Budget </a:t>
            </a:r>
            <a:r>
              <a:rPr lang="en-US" dirty="0" smtClean="0"/>
              <a:t>considerations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During the pandemic Ten </a:t>
            </a:r>
            <a:r>
              <a:rPr lang="en-US" dirty="0"/>
              <a:t>Travel stayed in permanent contact with their valued clients; “Platforms such as Teams and Zoom have taken personal interaction to the next level and we have made good use of </a:t>
            </a:r>
            <a:r>
              <a:rPr lang="en-US" dirty="0" smtClean="0"/>
              <a:t>them” 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6" y="2585434"/>
            <a:ext cx="3072890" cy="30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CA" dirty="0" smtClean="0"/>
              <a:t>Employees’ </a:t>
            </a:r>
            <a:r>
              <a:rPr lang="en-CA" dirty="0"/>
              <a:t>role in delivering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315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</a:t>
            </a:r>
            <a:r>
              <a:rPr lang="en-US" sz="2000" dirty="0"/>
              <a:t>encounters </a:t>
            </a:r>
            <a:r>
              <a:rPr lang="en-US" sz="2000" dirty="0" smtClean="0"/>
              <a:t>first </a:t>
            </a:r>
            <a:r>
              <a:rPr lang="en-US" sz="2000" dirty="0"/>
              <a:t>and foremost social </a:t>
            </a:r>
            <a:r>
              <a:rPr lang="en-US" sz="2000" dirty="0" smtClean="0"/>
              <a:t>encounters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Interactive marketing occurs at the ‘moment of truth’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Service </a:t>
            </a:r>
            <a:r>
              <a:rPr lang="en-US" sz="2000" dirty="0"/>
              <a:t>quality </a:t>
            </a:r>
            <a:r>
              <a:rPr lang="en-US" sz="2000" dirty="0" smtClean="0"/>
              <a:t>judged over five </a:t>
            </a:r>
            <a:r>
              <a:rPr lang="en-US" sz="2000" dirty="0"/>
              <a:t>dimensions: </a:t>
            </a:r>
            <a:endParaRPr lang="en-US" sz="2000" dirty="0" smtClean="0"/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Assurance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Empathy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Reliability</a:t>
            </a:r>
          </a:p>
          <a:p>
            <a:pPr marL="974725" lvl="1" indent="-3492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Responsiveness</a:t>
            </a:r>
          </a:p>
          <a:p>
            <a:pPr marL="974725" lvl="1" indent="-3492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Tangibles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‘Emotional labor’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Engage strangers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Suppress real feelings</a:t>
            </a:r>
          </a:p>
          <a:p>
            <a:pPr marL="974725" lvl="2" indent="-3492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Cope with emotional stress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1520" y="304800"/>
            <a:ext cx="8382000" cy="609600"/>
          </a:xfrm>
        </p:spPr>
        <p:txBody>
          <a:bodyPr/>
          <a:lstStyle/>
          <a:p>
            <a:pPr algn="ctr"/>
            <a:r>
              <a:rPr lang="en-CA" dirty="0" smtClean="0"/>
              <a:t>15 service techniques </a:t>
            </a:r>
            <a:br>
              <a:rPr lang="en-CA" dirty="0" smtClean="0"/>
            </a:br>
            <a:r>
              <a:rPr lang="en-CA" dirty="0" smtClean="0"/>
              <a:t>at ‘the </a:t>
            </a:r>
            <a:r>
              <a:rPr lang="en-CA" dirty="0"/>
              <a:t>moment of </a:t>
            </a:r>
            <a:r>
              <a:rPr lang="en-CA" dirty="0" smtClean="0"/>
              <a:t>truth’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60119" y="6479977"/>
            <a:ext cx="2738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dirty="0"/>
              <a:t>Table </a:t>
            </a:r>
            <a:r>
              <a:rPr lang="en-CA" sz="1200" b="1" dirty="0" smtClean="0"/>
              <a:t>5.1 </a:t>
            </a:r>
            <a:r>
              <a:rPr lang="en-CA" sz="1200" b="1" dirty="0"/>
              <a:t>(based on </a:t>
            </a:r>
            <a:r>
              <a:rPr lang="en-CA" sz="1200" b="1" dirty="0" err="1"/>
              <a:t>Timm</a:t>
            </a:r>
            <a:r>
              <a:rPr lang="en-CA" sz="1200" b="1" dirty="0"/>
              <a:t>, 2008)</a:t>
            </a:r>
            <a:endParaRPr lang="en-US" sz="1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72887"/>
              </p:ext>
            </p:extLst>
          </p:nvPr>
        </p:nvGraphicFramePr>
        <p:xfrm>
          <a:off x="975358" y="1295400"/>
          <a:ext cx="8016241" cy="5105408"/>
        </p:xfrm>
        <a:graphic>
          <a:graphicData uri="http://schemas.openxmlformats.org/drawingml/2006/table">
            <a:tbl>
              <a:tblPr firstRow="1" firstCol="1" bandRow="1"/>
              <a:tblGrid>
                <a:gridCol w="2736082"/>
                <a:gridCol w="5280159"/>
              </a:tblGrid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 SERVICE TECHNIQUE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Promptly greet all customers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Nobody likes to be ignored, made to wait. Greet the customer like a guest in your own home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Use appropriate icebreakers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Break the ice with safe conversation starters, build rapport based on common interests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Compliment freely and sincerely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Customers love to be complimented – even if they know it may not be truly genuine.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Call customers by their name (if known)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People love nothing more than the sound of their own name..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5) Make and maintain eye contact with customers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Eye contact creates a bond between you and your customer.  You are creating ‘Involvement.’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Ask for feedback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want to know as soon as possible if there are any problems in the service delivery.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7) Listen carefully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appropriate nonverbal signals and  receptive language; listen to what the speaker is saying.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8) Use effective service vocabulary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positive phrases and words that build customer rapport and loyalty.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9) Smile freely and often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Customers often indicate that they feel valued when they receive a smile.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10) Appropriately touch customers when possible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Physical touch is a powerful form of communication.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11) Enjoy people and their diversity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Avoid the tendency to judge; accept diversity for the quality it brings to our lives.!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12) Have a good attitude about your job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will benefit from having a positive attitude about life.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13) Keep your workplace clean and attractive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 is important to create a strong first impression by keeping the workplace attractive to the eye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14) Dress and groom yourself appropriately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Determine what level of professionalism you want to convey and dress appropriately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15) Maintain a good body posture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Posture involves the way you position your body. You should appear attentive and ready to assist.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27" marR="49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Customer service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7467600" cy="49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</a:t>
            </a:r>
            <a:r>
              <a:rPr lang="en-CA" i="1" dirty="0"/>
              <a:t>‘We are ladies and gentlemen serving ladies and gentlemen</a:t>
            </a:r>
            <a:r>
              <a:rPr lang="en-CA" i="1" dirty="0" smtClean="0"/>
              <a:t>.’</a:t>
            </a:r>
            <a:r>
              <a:rPr lang="en-CA" b="1" dirty="0"/>
              <a:t> </a:t>
            </a:r>
            <a:endParaRPr lang="en-CA" b="1" dirty="0" smtClean="0"/>
          </a:p>
          <a:p>
            <a:pPr algn="ctr"/>
            <a:r>
              <a:rPr lang="en-CA" dirty="0" smtClean="0"/>
              <a:t>- Ritz </a:t>
            </a:r>
            <a:r>
              <a:rPr lang="en-CA" dirty="0"/>
              <a:t>Carlton company credo</a:t>
            </a:r>
            <a:endParaRPr lang="en-US" dirty="0"/>
          </a:p>
          <a:p>
            <a:endParaRPr lang="en-CA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64% </a:t>
            </a:r>
            <a:r>
              <a:rPr lang="en-CA" dirty="0"/>
              <a:t>of </a:t>
            </a:r>
            <a:r>
              <a:rPr lang="en-CA" dirty="0" smtClean="0"/>
              <a:t>HR executives advocate more </a:t>
            </a:r>
            <a:r>
              <a:rPr lang="en-CA" dirty="0"/>
              <a:t>customer service training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oriented </a:t>
            </a:r>
            <a:r>
              <a:rPr lang="en-CA" dirty="0" smtClean="0"/>
              <a:t>firms reluctant </a:t>
            </a:r>
            <a:r>
              <a:rPr lang="en-CA" dirty="0"/>
              <a:t>to invest in training </a:t>
            </a:r>
            <a:r>
              <a:rPr lang="en-CA" dirty="0" smtClean="0"/>
              <a:t> </a:t>
            </a:r>
            <a:r>
              <a:rPr lang="en-CA" dirty="0"/>
              <a:t> 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Small </a:t>
            </a:r>
            <a:r>
              <a:rPr lang="en-CA" dirty="0" smtClean="0"/>
              <a:t>firms wary of time</a:t>
            </a:r>
            <a:r>
              <a:rPr lang="en-CA" dirty="0"/>
              <a:t>, </a:t>
            </a:r>
            <a:r>
              <a:rPr lang="en-CA" dirty="0" smtClean="0"/>
              <a:t>finances, resource investments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Strong correlation </a:t>
            </a:r>
            <a:r>
              <a:rPr lang="en-CA" dirty="0"/>
              <a:t>between </a:t>
            </a:r>
            <a:r>
              <a:rPr lang="en-CA" dirty="0" smtClean="0"/>
              <a:t>training, employee retention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R</a:t>
            </a:r>
            <a:r>
              <a:rPr lang="en-CA" dirty="0" smtClean="0"/>
              <a:t>equires </a:t>
            </a:r>
            <a:r>
              <a:rPr lang="en-CA" dirty="0"/>
              <a:t>more than a single program or </a:t>
            </a:r>
            <a:r>
              <a:rPr lang="en-CA" dirty="0" smtClean="0"/>
              <a:t>class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Initial and ongoing </a:t>
            </a:r>
            <a:r>
              <a:rPr lang="en-CA" dirty="0" smtClean="0"/>
              <a:t>(e.g</a:t>
            </a:r>
            <a:r>
              <a:rPr lang="en-CA" dirty="0" smtClean="0"/>
              <a:t>. </a:t>
            </a:r>
            <a:r>
              <a:rPr lang="en-CA" dirty="0" smtClean="0"/>
              <a:t>Disney &amp; Singapore Airlines))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providers </a:t>
            </a:r>
            <a:r>
              <a:rPr lang="en-CA" dirty="0" smtClean="0"/>
              <a:t>may look </a:t>
            </a:r>
            <a:r>
              <a:rPr lang="en-CA" dirty="0"/>
              <a:t>externally for </a:t>
            </a:r>
            <a:r>
              <a:rPr lang="en-CA" dirty="0" smtClean="0"/>
              <a:t>training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Should include how to </a:t>
            </a:r>
            <a:r>
              <a:rPr lang="en-CA" dirty="0" smtClean="0"/>
              <a:t>serve </a:t>
            </a:r>
            <a:r>
              <a:rPr lang="en-CA" dirty="0" smtClean="0"/>
              <a:t>ethnically </a:t>
            </a:r>
            <a:r>
              <a:rPr lang="en-CA" dirty="0"/>
              <a:t>and </a:t>
            </a:r>
            <a:r>
              <a:rPr lang="en-CA" dirty="0" smtClean="0"/>
              <a:t>socially </a:t>
            </a:r>
            <a:r>
              <a:rPr lang="en-CA" dirty="0"/>
              <a:t>diverse </a:t>
            </a:r>
            <a:r>
              <a:rPr lang="en-CA" dirty="0" smtClean="0"/>
              <a:t>customers (</a:t>
            </a:r>
            <a:r>
              <a:rPr lang="en-CA" dirty="0" err="1" smtClean="0"/>
              <a:t>eg</a:t>
            </a:r>
            <a:r>
              <a:rPr lang="en-CA" dirty="0" smtClean="0"/>
              <a:t>. customers with disabilities)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1113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 Steamboat Springs training for service excellence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 2014 decided to train the whole </a:t>
            </a:r>
            <a:r>
              <a:rPr lang="en-US" dirty="0"/>
              <a:t>community in customer service </a:t>
            </a:r>
            <a:r>
              <a:rPr lang="en-US" dirty="0" smtClean="0"/>
              <a:t>techniques</a:t>
            </a:r>
            <a:r>
              <a:rPr lang="en-US" dirty="0"/>
              <a:t> </a:t>
            </a:r>
            <a:r>
              <a:rPr lang="en-US" dirty="0" smtClean="0"/>
              <a:t>via the </a:t>
            </a:r>
            <a:r>
              <a:rPr lang="en-US" dirty="0"/>
              <a:t>Service Excellence program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The program teaches </a:t>
            </a:r>
            <a:r>
              <a:rPr lang="en-US" dirty="0"/>
              <a:t>the very latest in customer service culture and </a:t>
            </a:r>
            <a:r>
              <a:rPr lang="en-US" dirty="0" smtClean="0"/>
              <a:t>uses </a:t>
            </a:r>
            <a:r>
              <a:rPr lang="en-US" dirty="0"/>
              <a:t>many Disney examples of ‘going the extra mile’.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course </a:t>
            </a:r>
            <a:r>
              <a:rPr lang="en-US" dirty="0" smtClean="0"/>
              <a:t>includes </a:t>
            </a:r>
            <a:r>
              <a:rPr lang="en-US" dirty="0"/>
              <a:t>techniques such as the </a:t>
            </a:r>
            <a:r>
              <a:rPr lang="en-US" dirty="0" smtClean="0"/>
              <a:t>connection stack, finding </a:t>
            </a:r>
            <a:r>
              <a:rPr lang="en-US" dirty="0"/>
              <a:t>common ground with customers and then using that more intimate relationship to gain their </a:t>
            </a:r>
            <a:r>
              <a:rPr lang="en-US" dirty="0" smtClean="0"/>
              <a:t>confidence </a:t>
            </a:r>
            <a:r>
              <a:rPr lang="en-US" dirty="0"/>
              <a:t>and loyalty to the destination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 2019, the </a:t>
            </a:r>
            <a:r>
              <a:rPr lang="en-US" dirty="0"/>
              <a:t>Service Excellence program </a:t>
            </a:r>
            <a:r>
              <a:rPr lang="en-US" dirty="0" smtClean="0"/>
              <a:t>went online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1000"/>
            <a:ext cx="4495800" cy="24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Customer </a:t>
            </a:r>
            <a:r>
              <a:rPr lang="en-CA" dirty="0"/>
              <a:t>role in delivering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77011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Customer participation </a:t>
            </a:r>
            <a:r>
              <a:rPr lang="en-CA" sz="2000" dirty="0" smtClean="0"/>
              <a:t>in </a:t>
            </a:r>
            <a:r>
              <a:rPr lang="en-CA" sz="2000" dirty="0"/>
              <a:t>service delivery and </a:t>
            </a:r>
            <a:r>
              <a:rPr lang="en-CA" sz="2000" dirty="0" smtClean="0"/>
              <a:t>co-creation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 smtClean="0"/>
              <a:t>Employees </a:t>
            </a:r>
            <a:r>
              <a:rPr lang="it-IT" sz="2000" dirty="0"/>
              <a:t>(</a:t>
            </a:r>
            <a:r>
              <a:rPr lang="it-IT" sz="2000" dirty="0" smtClean="0"/>
              <a:t>actors), consumers </a:t>
            </a:r>
            <a:r>
              <a:rPr lang="it-IT" sz="2000" dirty="0"/>
              <a:t>(audience) </a:t>
            </a:r>
            <a:r>
              <a:rPr lang="it-IT" sz="2000" dirty="0" smtClean="0"/>
              <a:t>interact in servicescape (service setting)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000" dirty="0"/>
              <a:t> </a:t>
            </a:r>
            <a:r>
              <a:rPr lang="it-IT" sz="2000" dirty="0" smtClean="0"/>
              <a:t>Customers </a:t>
            </a:r>
            <a:r>
              <a:rPr lang="it-IT" sz="2000" dirty="0"/>
              <a:t>can play three major roles in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P</a:t>
            </a:r>
            <a:r>
              <a:rPr lang="en-CA" sz="2000" dirty="0" smtClean="0"/>
              <a:t>roductive </a:t>
            </a:r>
            <a:r>
              <a:rPr lang="en-CA" sz="2000" dirty="0"/>
              <a:t>resources 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/>
              <a:t>Customers as ‘partial employees’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Contribute </a:t>
            </a:r>
            <a:r>
              <a:rPr lang="en-CA" sz="2000" dirty="0"/>
              <a:t>to </a:t>
            </a:r>
            <a:r>
              <a:rPr lang="en-CA" sz="2000" dirty="0" smtClean="0"/>
              <a:t>personal satisfaction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 smtClean="0"/>
              <a:t>Service </a:t>
            </a:r>
            <a:r>
              <a:rPr lang="en-CA" sz="2000" dirty="0"/>
              <a:t>outcome </a:t>
            </a:r>
            <a:r>
              <a:rPr lang="en-CA" sz="2000" dirty="0" smtClean="0"/>
              <a:t>dependent </a:t>
            </a:r>
            <a:r>
              <a:rPr lang="en-CA" sz="2000" dirty="0"/>
              <a:t>on customer </a:t>
            </a:r>
            <a:r>
              <a:rPr lang="en-CA" sz="2000" dirty="0" smtClean="0"/>
              <a:t>participation</a:t>
            </a:r>
            <a:endParaRPr lang="en-US" sz="2000" dirty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 smtClean="0"/>
              <a:t>Customers </a:t>
            </a:r>
            <a:r>
              <a:rPr lang="en-CA" sz="2000" dirty="0"/>
              <a:t>contribute to quality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Potential </a:t>
            </a:r>
            <a:r>
              <a:rPr lang="en-CA" sz="2000" dirty="0"/>
              <a:t>competitors </a:t>
            </a:r>
            <a:endParaRPr lang="en-CA" sz="2000" dirty="0" smtClean="0"/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CA" sz="2000" dirty="0" smtClean="0"/>
              <a:t>Internal or external exchange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</a:t>
            </a:r>
            <a:r>
              <a:rPr lang="x-none"/>
              <a:t>Customer-to-customer </a:t>
            </a:r>
            <a:r>
              <a:rPr lang="x-none" smtClean="0"/>
              <a:t>interactions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1295400"/>
            <a:ext cx="701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</a:t>
            </a:r>
            <a:r>
              <a:rPr lang="en-US" sz="2000" dirty="0"/>
              <a:t>consumption </a:t>
            </a:r>
            <a:r>
              <a:rPr lang="en-US" sz="2000" dirty="0" smtClean="0"/>
              <a:t>in </a:t>
            </a:r>
            <a:r>
              <a:rPr lang="en-US" sz="2000" dirty="0"/>
              <a:t>the presence of other customers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Interactions </a:t>
            </a:r>
            <a:r>
              <a:rPr lang="en-US" sz="2000" dirty="0"/>
              <a:t>impact consumption experiences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Important </a:t>
            </a:r>
            <a:r>
              <a:rPr lang="en-US" sz="2000" dirty="0"/>
              <a:t>to both consumers and companies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C2C interactions successfully fostered e.g. Harley Davidson, Jeep, Apple, Saturn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Enhance </a:t>
            </a:r>
            <a:r>
              <a:rPr lang="en-US" sz="2000" dirty="0"/>
              <a:t>quality of </a:t>
            </a:r>
            <a:r>
              <a:rPr lang="en-US" sz="2000" dirty="0" smtClean="0"/>
              <a:t>life through social </a:t>
            </a:r>
            <a:r>
              <a:rPr lang="en-US" sz="2000" dirty="0"/>
              <a:t>interactions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‘Third </a:t>
            </a:r>
            <a:r>
              <a:rPr lang="en-US" sz="2000" dirty="0"/>
              <a:t>spaces’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Managerial </a:t>
            </a:r>
            <a:r>
              <a:rPr lang="en-US" sz="2000" dirty="0"/>
              <a:t>involvement in facilitating C2C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Relationship </a:t>
            </a:r>
            <a:r>
              <a:rPr lang="en-US" sz="2000" dirty="0"/>
              <a:t>between consumer interactions and </a:t>
            </a:r>
            <a:r>
              <a:rPr lang="en-US" sz="2000" dirty="0" smtClean="0"/>
              <a:t>satisfaction outcomes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97950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1576</TotalTime>
  <Words>896</Words>
  <Application>Microsoft Macintosh PowerPoint</Application>
  <PresentationFormat>On-screen Show (4:3)</PresentationFormat>
  <Paragraphs>136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Courier New</vt:lpstr>
      <vt:lpstr>Tahoma</vt:lpstr>
      <vt:lpstr>Times New Roman</vt:lpstr>
      <vt:lpstr>Arial</vt:lpstr>
      <vt:lpstr>Berrylishious design template</vt:lpstr>
      <vt:lpstr>PowerPoint Presentation</vt:lpstr>
      <vt:lpstr>Topics covered</vt:lpstr>
      <vt:lpstr>‘At Your Service’ Spotlight:  Ten Travel in Tenerife</vt:lpstr>
      <vt:lpstr> Employees’ role in delivering service</vt:lpstr>
      <vt:lpstr>15 service techniques  at ‘the moment of truth’</vt:lpstr>
      <vt:lpstr> Customer service training</vt:lpstr>
      <vt:lpstr>Snapshot:   Steamboat Springs training for service excellence </vt:lpstr>
      <vt:lpstr> Customer role in delivering service</vt:lpstr>
      <vt:lpstr> Customer-to-customer interactions</vt:lpstr>
      <vt:lpstr>C2C Interaction Studies</vt:lpstr>
      <vt:lpstr>Strategies for enhancing  customer participation </vt:lpstr>
      <vt:lpstr>Case Study: Hotels getting social to compete with the sharing economy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372</cp:revision>
  <cp:lastPrinted>1601-01-01T00:00:00Z</cp:lastPrinted>
  <dcterms:created xsi:type="dcterms:W3CDTF">2012-10-22T00:42:01Z</dcterms:created>
  <dcterms:modified xsi:type="dcterms:W3CDTF">2022-02-17T17:02:38Z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